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32" autoAdjust="0"/>
  </p:normalViewPr>
  <p:slideViewPr>
    <p:cSldViewPr>
      <p:cViewPr varScale="1">
        <p:scale>
          <a:sx n="87" d="100"/>
          <a:sy n="87" d="100"/>
        </p:scale>
        <p:origin x="-1464"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pt-PT" smtClean="0"/>
              <a:t>Clique para editar o estilo</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DD4F5F3-4C91-46FB-A9CA-9E37CF3411A0}" type="datetimeFigureOut">
              <a:rPr lang="pt-PT" smtClean="0"/>
              <a:t>13-06-2012</a:t>
            </a:fld>
            <a:endParaRPr lang="pt-PT"/>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pt-PT"/>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FBFD964E-C5F2-4F26-B559-870C0C1D9BF7}" type="slidenum">
              <a:rPr lang="pt-PT" smtClean="0"/>
              <a:t>‹nº›</a:t>
            </a:fld>
            <a:endParaRPr lang="pt-PT"/>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Clique para editar o estilo</a:t>
            </a:r>
            <a:endParaRPr lang="en-US"/>
          </a:p>
        </p:txBody>
      </p:sp>
      <p:sp>
        <p:nvSpPr>
          <p:cNvPr id="3" name="Vertical Text Placeholder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Date Placeholder 3"/>
          <p:cNvSpPr>
            <a:spLocks noGrp="1"/>
          </p:cNvSpPr>
          <p:nvPr>
            <p:ph type="dt" sz="half" idx="10"/>
          </p:nvPr>
        </p:nvSpPr>
        <p:spPr/>
        <p:txBody>
          <a:bodyPr/>
          <a:lstStyle/>
          <a:p>
            <a:fld id="{EDD4F5F3-4C91-46FB-A9CA-9E37CF3411A0}" type="datetimeFigureOut">
              <a:rPr lang="pt-PT" smtClean="0"/>
              <a:t>13-06-2012</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FBFD964E-C5F2-4F26-B559-870C0C1D9BF7}" type="slidenum">
              <a:rPr lang="pt-PT" smtClean="0"/>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pt-PT" smtClean="0"/>
              <a:t>Clique para editar o estilo</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
        <p:nvSpPr>
          <p:cNvPr id="4" name="Date Placeholder 3"/>
          <p:cNvSpPr>
            <a:spLocks noGrp="1"/>
          </p:cNvSpPr>
          <p:nvPr>
            <p:ph type="dt" sz="half" idx="10"/>
          </p:nvPr>
        </p:nvSpPr>
        <p:spPr/>
        <p:txBody>
          <a:bodyPr/>
          <a:lstStyle/>
          <a:p>
            <a:fld id="{EDD4F5F3-4C91-46FB-A9CA-9E37CF3411A0}" type="datetimeFigureOut">
              <a:rPr lang="pt-PT" smtClean="0"/>
              <a:t>13-06-2012</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FBFD964E-C5F2-4F26-B559-870C0C1D9BF7}" type="slidenum">
              <a:rPr lang="pt-PT" smtClean="0"/>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Clique para editar o estilo</a:t>
            </a:r>
            <a:endParaRPr lang="en-US"/>
          </a:p>
        </p:txBody>
      </p:sp>
      <p:sp>
        <p:nvSpPr>
          <p:cNvPr id="3" name="Content Placeholder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4" name="Date Placeholder 3"/>
          <p:cNvSpPr>
            <a:spLocks noGrp="1"/>
          </p:cNvSpPr>
          <p:nvPr>
            <p:ph type="dt" sz="half" idx="10"/>
          </p:nvPr>
        </p:nvSpPr>
        <p:spPr/>
        <p:txBody>
          <a:bodyPr/>
          <a:lstStyle/>
          <a:p>
            <a:fld id="{EDD4F5F3-4C91-46FB-A9CA-9E37CF3411A0}" type="datetimeFigureOut">
              <a:rPr lang="pt-PT" smtClean="0"/>
              <a:t>13-06-2012</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FBFD964E-C5F2-4F26-B559-870C0C1D9BF7}" type="slidenum">
              <a:rPr lang="pt-PT" smtClean="0"/>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pt-PT" smtClean="0"/>
              <a:t>Clique para editar o estilo</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Date Placeholder 3"/>
          <p:cNvSpPr>
            <a:spLocks noGrp="1"/>
          </p:cNvSpPr>
          <p:nvPr>
            <p:ph type="dt" sz="half" idx="10"/>
          </p:nvPr>
        </p:nvSpPr>
        <p:spPr/>
        <p:txBody>
          <a:bodyPr/>
          <a:lstStyle/>
          <a:p>
            <a:fld id="{EDD4F5F3-4C91-46FB-A9CA-9E37CF3411A0}" type="datetimeFigureOut">
              <a:rPr lang="pt-PT" smtClean="0"/>
              <a:t>13-06-2012</a:t>
            </a:fld>
            <a:endParaRPr lang="pt-PT"/>
          </a:p>
        </p:txBody>
      </p:sp>
      <p:sp>
        <p:nvSpPr>
          <p:cNvPr id="5" name="Footer Placeholder 4"/>
          <p:cNvSpPr>
            <a:spLocks noGrp="1"/>
          </p:cNvSpPr>
          <p:nvPr>
            <p:ph type="ftr" sz="quarter" idx="11"/>
          </p:nvPr>
        </p:nvSpPr>
        <p:spPr/>
        <p:txBody>
          <a:bodyPr/>
          <a:lstStyle/>
          <a:p>
            <a:endParaRPr lang="pt-PT"/>
          </a:p>
        </p:txBody>
      </p:sp>
      <p:sp>
        <p:nvSpPr>
          <p:cNvPr id="6" name="Slide Number Placeholder 5"/>
          <p:cNvSpPr>
            <a:spLocks noGrp="1"/>
          </p:cNvSpPr>
          <p:nvPr>
            <p:ph type="sldNum" sz="quarter" idx="12"/>
          </p:nvPr>
        </p:nvSpPr>
        <p:spPr/>
        <p:txBody>
          <a:bodyPr/>
          <a:lstStyle/>
          <a:p>
            <a:fld id="{FBFD964E-C5F2-4F26-B559-870C0C1D9BF7}" type="slidenum">
              <a:rPr lang="pt-PT" smtClean="0"/>
              <a:t>‹nº›</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Clique para editar o estilo</a:t>
            </a:r>
            <a:endParaRPr lang="en-US"/>
          </a:p>
        </p:txBody>
      </p:sp>
      <p:sp>
        <p:nvSpPr>
          <p:cNvPr id="5" name="Date Placeholder 4"/>
          <p:cNvSpPr>
            <a:spLocks noGrp="1"/>
          </p:cNvSpPr>
          <p:nvPr>
            <p:ph type="dt" sz="half" idx="10"/>
          </p:nvPr>
        </p:nvSpPr>
        <p:spPr/>
        <p:txBody>
          <a:bodyPr/>
          <a:lstStyle/>
          <a:p>
            <a:fld id="{EDD4F5F3-4C91-46FB-A9CA-9E37CF3411A0}" type="datetimeFigureOut">
              <a:rPr lang="pt-PT" smtClean="0"/>
              <a:t>13-06-2012</a:t>
            </a:fld>
            <a:endParaRPr lang="pt-PT"/>
          </a:p>
        </p:txBody>
      </p:sp>
      <p:sp>
        <p:nvSpPr>
          <p:cNvPr id="6" name="Footer Placeholder 5"/>
          <p:cNvSpPr>
            <a:spLocks noGrp="1"/>
          </p:cNvSpPr>
          <p:nvPr>
            <p:ph type="ftr" sz="quarter" idx="11"/>
          </p:nvPr>
        </p:nvSpPr>
        <p:spPr/>
        <p:txBody>
          <a:bodyPr/>
          <a:lstStyle/>
          <a:p>
            <a:endParaRPr lang="pt-PT"/>
          </a:p>
        </p:txBody>
      </p:sp>
      <p:sp>
        <p:nvSpPr>
          <p:cNvPr id="7" name="Slide Number Placeholder 6"/>
          <p:cNvSpPr>
            <a:spLocks noGrp="1"/>
          </p:cNvSpPr>
          <p:nvPr>
            <p:ph type="sldNum" sz="quarter" idx="12"/>
          </p:nvPr>
        </p:nvSpPr>
        <p:spPr/>
        <p:txBody>
          <a:bodyPr/>
          <a:lstStyle/>
          <a:p>
            <a:fld id="{FBFD964E-C5F2-4F26-B559-870C0C1D9BF7}" type="slidenum">
              <a:rPr lang="pt-PT" smtClean="0"/>
              <a:t>‹nº›</a:t>
            </a:fld>
            <a:endParaRPr lang="pt-PT"/>
          </a:p>
        </p:txBody>
      </p:sp>
      <p:sp>
        <p:nvSpPr>
          <p:cNvPr id="9" name="Content Placeholder 8"/>
          <p:cNvSpPr>
            <a:spLocks noGrp="1"/>
          </p:cNvSpPr>
          <p:nvPr>
            <p:ph sz="quarter" idx="13"/>
          </p:nvPr>
        </p:nvSpPr>
        <p:spPr>
          <a:xfrm>
            <a:off x="1042416" y="2313432"/>
            <a:ext cx="3419856" cy="3493008"/>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t-PT" smtClean="0"/>
              <a:t>Clique para editar o estilo</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7" name="Date Placeholder 6"/>
          <p:cNvSpPr>
            <a:spLocks noGrp="1"/>
          </p:cNvSpPr>
          <p:nvPr>
            <p:ph type="dt" sz="half" idx="10"/>
          </p:nvPr>
        </p:nvSpPr>
        <p:spPr/>
        <p:txBody>
          <a:bodyPr/>
          <a:lstStyle/>
          <a:p>
            <a:fld id="{EDD4F5F3-4C91-46FB-A9CA-9E37CF3411A0}" type="datetimeFigureOut">
              <a:rPr lang="pt-PT" smtClean="0"/>
              <a:t>13-06-2012</a:t>
            </a:fld>
            <a:endParaRPr lang="pt-PT"/>
          </a:p>
        </p:txBody>
      </p:sp>
      <p:sp>
        <p:nvSpPr>
          <p:cNvPr id="8" name="Footer Placeholder 7"/>
          <p:cNvSpPr>
            <a:spLocks noGrp="1"/>
          </p:cNvSpPr>
          <p:nvPr>
            <p:ph type="ftr" sz="quarter" idx="11"/>
          </p:nvPr>
        </p:nvSpPr>
        <p:spPr/>
        <p:txBody>
          <a:bodyPr/>
          <a:lstStyle/>
          <a:p>
            <a:endParaRPr lang="pt-PT"/>
          </a:p>
        </p:txBody>
      </p:sp>
      <p:sp>
        <p:nvSpPr>
          <p:cNvPr id="9" name="Slide Number Placeholder 8"/>
          <p:cNvSpPr>
            <a:spLocks noGrp="1"/>
          </p:cNvSpPr>
          <p:nvPr>
            <p:ph type="sldNum" sz="quarter" idx="12"/>
          </p:nvPr>
        </p:nvSpPr>
        <p:spPr/>
        <p:txBody>
          <a:bodyPr/>
          <a:lstStyle/>
          <a:p>
            <a:fld id="{FBFD964E-C5F2-4F26-B559-870C0C1D9BF7}" type="slidenum">
              <a:rPr lang="pt-PT" smtClean="0"/>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Clique para editar o estilo</a:t>
            </a:r>
            <a:endParaRPr lang="en-US"/>
          </a:p>
        </p:txBody>
      </p:sp>
      <p:sp>
        <p:nvSpPr>
          <p:cNvPr id="3" name="Date Placeholder 2"/>
          <p:cNvSpPr>
            <a:spLocks noGrp="1"/>
          </p:cNvSpPr>
          <p:nvPr>
            <p:ph type="dt" sz="half" idx="10"/>
          </p:nvPr>
        </p:nvSpPr>
        <p:spPr/>
        <p:txBody>
          <a:bodyPr/>
          <a:lstStyle/>
          <a:p>
            <a:fld id="{EDD4F5F3-4C91-46FB-A9CA-9E37CF3411A0}" type="datetimeFigureOut">
              <a:rPr lang="pt-PT" smtClean="0"/>
              <a:t>13-06-2012</a:t>
            </a:fld>
            <a:endParaRPr lang="pt-PT"/>
          </a:p>
        </p:txBody>
      </p:sp>
      <p:sp>
        <p:nvSpPr>
          <p:cNvPr id="4" name="Footer Placeholder 3"/>
          <p:cNvSpPr>
            <a:spLocks noGrp="1"/>
          </p:cNvSpPr>
          <p:nvPr>
            <p:ph type="ftr" sz="quarter" idx="11"/>
          </p:nvPr>
        </p:nvSpPr>
        <p:spPr/>
        <p:txBody>
          <a:bodyPr/>
          <a:lstStyle/>
          <a:p>
            <a:endParaRPr lang="pt-PT"/>
          </a:p>
        </p:txBody>
      </p:sp>
      <p:sp>
        <p:nvSpPr>
          <p:cNvPr id="5" name="Slide Number Placeholder 4"/>
          <p:cNvSpPr>
            <a:spLocks noGrp="1"/>
          </p:cNvSpPr>
          <p:nvPr>
            <p:ph type="sldNum" sz="quarter" idx="12"/>
          </p:nvPr>
        </p:nvSpPr>
        <p:spPr/>
        <p:txBody>
          <a:bodyPr/>
          <a:lstStyle/>
          <a:p>
            <a:fld id="{FBFD964E-C5F2-4F26-B559-870C0C1D9BF7}" type="slidenum">
              <a:rPr lang="pt-PT" smtClean="0"/>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D4F5F3-4C91-46FB-A9CA-9E37CF3411A0}" type="datetimeFigureOut">
              <a:rPr lang="pt-PT" smtClean="0"/>
              <a:t>13-06-2012</a:t>
            </a:fld>
            <a:endParaRPr lang="pt-PT"/>
          </a:p>
        </p:txBody>
      </p:sp>
      <p:sp>
        <p:nvSpPr>
          <p:cNvPr id="3" name="Footer Placeholder 2"/>
          <p:cNvSpPr>
            <a:spLocks noGrp="1"/>
          </p:cNvSpPr>
          <p:nvPr>
            <p:ph type="ftr" sz="quarter" idx="11"/>
          </p:nvPr>
        </p:nvSpPr>
        <p:spPr/>
        <p:txBody>
          <a:bodyPr/>
          <a:lstStyle/>
          <a:p>
            <a:endParaRPr lang="pt-PT"/>
          </a:p>
        </p:txBody>
      </p:sp>
      <p:sp>
        <p:nvSpPr>
          <p:cNvPr id="4" name="Slide Number Placeholder 3"/>
          <p:cNvSpPr>
            <a:spLocks noGrp="1"/>
          </p:cNvSpPr>
          <p:nvPr>
            <p:ph type="sldNum" sz="quarter" idx="12"/>
          </p:nvPr>
        </p:nvSpPr>
        <p:spPr/>
        <p:txBody>
          <a:bodyPr/>
          <a:lstStyle/>
          <a:p>
            <a:fld id="{FBFD964E-C5F2-4F26-B559-870C0C1D9BF7}" type="slidenum">
              <a:rPr lang="pt-PT" smtClean="0"/>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DD4F5F3-4C91-46FB-A9CA-9E37CF3411A0}" type="datetimeFigureOut">
              <a:rPr lang="pt-PT" smtClean="0"/>
              <a:t>13-06-2012</a:t>
            </a:fld>
            <a:endParaRPr lang="pt-PT"/>
          </a:p>
        </p:txBody>
      </p:sp>
      <p:sp>
        <p:nvSpPr>
          <p:cNvPr id="7" name="Slide Number Placeholder 6"/>
          <p:cNvSpPr>
            <a:spLocks noGrp="1"/>
          </p:cNvSpPr>
          <p:nvPr>
            <p:ph type="sldNum" sz="quarter" idx="12"/>
          </p:nvPr>
        </p:nvSpPr>
        <p:spPr/>
        <p:txBody>
          <a:bodyPr/>
          <a:lstStyle/>
          <a:p>
            <a:fld id="{FBFD964E-C5F2-4F26-B559-870C0C1D9BF7}" type="slidenum">
              <a:rPr lang="pt-PT" smtClean="0"/>
              <a:t>‹nº›</a:t>
            </a:fld>
            <a:endParaRPr lang="pt-PT"/>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pt-PT"/>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pt-PT" smtClean="0"/>
              <a:t>Clique para editar o estilo</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pt-PT" smtClean="0"/>
              <a:t>Clique para editar o estilo</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PT" smtClean="0"/>
              <a:t>Clique no ícone para adicionar uma imagem</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Date Placeholder 4"/>
          <p:cNvSpPr>
            <a:spLocks noGrp="1"/>
          </p:cNvSpPr>
          <p:nvPr>
            <p:ph type="dt" sz="half" idx="10"/>
          </p:nvPr>
        </p:nvSpPr>
        <p:spPr/>
        <p:txBody>
          <a:bodyPr/>
          <a:lstStyle/>
          <a:p>
            <a:fld id="{EDD4F5F3-4C91-46FB-A9CA-9E37CF3411A0}" type="datetimeFigureOut">
              <a:rPr lang="pt-PT" smtClean="0"/>
              <a:t>13-06-2012</a:t>
            </a:fld>
            <a:endParaRPr lang="pt-PT"/>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pt-PT"/>
          </a:p>
        </p:txBody>
      </p:sp>
      <p:sp>
        <p:nvSpPr>
          <p:cNvPr id="7" name="Slide Number Placeholder 6"/>
          <p:cNvSpPr>
            <a:spLocks noGrp="1"/>
          </p:cNvSpPr>
          <p:nvPr>
            <p:ph type="sldNum" sz="quarter" idx="12"/>
          </p:nvPr>
        </p:nvSpPr>
        <p:spPr/>
        <p:txBody>
          <a:bodyPr/>
          <a:lstStyle/>
          <a:p>
            <a:fld id="{FBFD964E-C5F2-4F26-B559-870C0C1D9BF7}" type="slidenum">
              <a:rPr lang="pt-PT" smtClean="0"/>
              <a:t>‹nº›</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pt-PT" smtClean="0"/>
              <a:t>Clique para editar o estilo</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DD4F5F3-4C91-46FB-A9CA-9E37CF3411A0}" type="datetimeFigureOut">
              <a:rPr lang="pt-PT" smtClean="0"/>
              <a:t>13-06-2012</a:t>
            </a:fld>
            <a:endParaRPr lang="pt-PT"/>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pt-PT"/>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FBFD964E-C5F2-4F26-B559-870C0C1D9BF7}" type="slidenum">
              <a:rPr lang="pt-PT" smtClean="0"/>
              <a:t>‹nº›</a:t>
            </a:fld>
            <a:endParaRPr lang="pt-PT"/>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572000" y="1412776"/>
            <a:ext cx="3888432" cy="1702160"/>
          </a:xfrm>
        </p:spPr>
        <p:txBody>
          <a:bodyPr/>
          <a:lstStyle/>
          <a:p>
            <a:r>
              <a:rPr lang="pt-PT" dirty="0" smtClean="0"/>
              <a:t>Termodinâmica</a:t>
            </a:r>
            <a:endParaRPr lang="pt-PT" dirty="0"/>
          </a:p>
        </p:txBody>
      </p:sp>
      <p:sp>
        <p:nvSpPr>
          <p:cNvPr id="3" name="Subtítulo 2"/>
          <p:cNvSpPr>
            <a:spLocks noGrp="1"/>
          </p:cNvSpPr>
          <p:nvPr>
            <p:ph type="subTitle" idx="1"/>
          </p:nvPr>
        </p:nvSpPr>
        <p:spPr/>
        <p:txBody>
          <a:bodyPr/>
          <a:lstStyle/>
          <a:p>
            <a:endParaRPr lang="pt-PT"/>
          </a:p>
        </p:txBody>
      </p:sp>
    </p:spTree>
    <p:extLst>
      <p:ext uri="{BB962C8B-B14F-4D97-AF65-F5344CB8AC3E}">
        <p14:creationId xmlns:p14="http://schemas.microsoft.com/office/powerpoint/2010/main" val="2118351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PT" dirty="0"/>
              <a:t>Condutores e Isolantes Térmicos</a:t>
            </a:r>
          </a:p>
        </p:txBody>
      </p:sp>
      <p:sp>
        <p:nvSpPr>
          <p:cNvPr id="3" name="Marcador de Posição de Conteúdo 2"/>
          <p:cNvSpPr>
            <a:spLocks noGrp="1"/>
          </p:cNvSpPr>
          <p:nvPr>
            <p:ph idx="1"/>
          </p:nvPr>
        </p:nvSpPr>
        <p:spPr/>
        <p:txBody>
          <a:bodyPr>
            <a:normAutofit fontScale="62500" lnSpcReduction="20000"/>
          </a:bodyPr>
          <a:lstStyle/>
          <a:p>
            <a:r>
              <a:rPr lang="pt-PT" dirty="0"/>
              <a:t>O que determina se um material será bom ou mau condutor térmico são as ligações em sua estrutura atômica ou molecular. Assim, os metais são excelentes condutores de calor devido ao fato de possuírem os </a:t>
            </a:r>
            <a:r>
              <a:rPr lang="pt-PT" dirty="0" smtClean="0"/>
              <a:t>elétrones </a:t>
            </a:r>
            <a:r>
              <a:rPr lang="pt-PT" dirty="0"/>
              <a:t>mais externos "fracamente" ligados, tornando-se livres para transportar energia por meio de colisões através do metal. Por outro lado temos que materiais como lã, madeira, vidro, papel </a:t>
            </a:r>
            <a:r>
              <a:rPr lang="pt-PT" dirty="0" smtClean="0"/>
              <a:t> </a:t>
            </a:r>
            <a:r>
              <a:rPr lang="pt-PT" dirty="0"/>
              <a:t>são maus condutores de calor (isolantes térmicos), pois, os </a:t>
            </a:r>
            <a:r>
              <a:rPr lang="pt-PT" dirty="0" smtClean="0"/>
              <a:t>elétrones </a:t>
            </a:r>
            <a:r>
              <a:rPr lang="pt-PT" dirty="0"/>
              <a:t>mais externos de seus átomos estão firmemente ligados.</a:t>
            </a:r>
          </a:p>
          <a:p>
            <a:endParaRPr lang="pt-PT" dirty="0"/>
          </a:p>
          <a:p>
            <a:r>
              <a:rPr lang="pt-PT" dirty="0"/>
              <a:t>Os líquidos e gases, em geral, são maus condutores de calor. O ar, por exemplo, é um ótimo isolante térmico. Por este motivo quando você põe sua mão em um forno quente, não se queima. Entretanto, ao tocar numa forma de metal dentro dele você se queimaria, pois, a forma metálica conduz o calor rapidamente.</a:t>
            </a:r>
          </a:p>
        </p:txBody>
      </p:sp>
    </p:spTree>
    <p:extLst>
      <p:ext uri="{BB962C8B-B14F-4D97-AF65-F5344CB8AC3E}">
        <p14:creationId xmlns:p14="http://schemas.microsoft.com/office/powerpoint/2010/main" val="3770949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Lei Zero da Termodinâmica</a:t>
            </a:r>
            <a:endParaRPr lang="pt-PT" dirty="0"/>
          </a:p>
        </p:txBody>
      </p:sp>
      <p:sp>
        <p:nvSpPr>
          <p:cNvPr id="3" name="Marcador de Posição de Conteúdo 2"/>
          <p:cNvSpPr>
            <a:spLocks noGrp="1"/>
          </p:cNvSpPr>
          <p:nvPr>
            <p:ph idx="1"/>
          </p:nvPr>
        </p:nvSpPr>
        <p:spPr/>
        <p:txBody>
          <a:bodyPr>
            <a:normAutofit fontScale="70000" lnSpcReduction="20000"/>
          </a:bodyPr>
          <a:lstStyle/>
          <a:p>
            <a:r>
              <a:rPr lang="pt-PT" dirty="0"/>
              <a:t>Por definição, dois corpos possuem a mesma temperatura se estiverem em equilíbrio térmico entre si. A Lei Zero da termodinâmica, permite, também, definir uma escala de temperatura, como por exemplo, as escalas de temperatura Celsius e Fahrenheit</a:t>
            </a:r>
            <a:r>
              <a:rPr lang="pt-PT" dirty="0" smtClean="0"/>
              <a:t>.</a:t>
            </a:r>
          </a:p>
          <a:p>
            <a:pPr marL="68580" indent="0">
              <a:buNone/>
            </a:pPr>
            <a:endParaRPr lang="pt-PT" dirty="0"/>
          </a:p>
          <a:p>
            <a:r>
              <a:rPr lang="pt-PT" dirty="0"/>
              <a:t>A escala de temperatura Celsius define a temperatura de solidificação da água, formando gelo, como sendo zero graus Celsius (0°C) e a de ebulição da água a partir do estado líquido como sendo 100°C, quando submetidos à pressão de 1 atmosfera. Já a escala Fahrenheit, define a temperatura do gelo como 32°F e a do vapor como 212°F, quando submetidos à pressão de 1 atmosfera.</a:t>
            </a:r>
          </a:p>
        </p:txBody>
      </p:sp>
    </p:spTree>
    <p:extLst>
      <p:ext uri="{BB962C8B-B14F-4D97-AF65-F5344CB8AC3E}">
        <p14:creationId xmlns:p14="http://schemas.microsoft.com/office/powerpoint/2010/main" val="29184155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PT" dirty="0" smtClean="0"/>
              <a:t>Primeira Lei da Termodinâmica</a:t>
            </a:r>
            <a:endParaRPr lang="pt-PT" dirty="0"/>
          </a:p>
        </p:txBody>
      </p:sp>
      <p:sp>
        <p:nvSpPr>
          <p:cNvPr id="3" name="Marcador de Posição de Conteúdo 2"/>
          <p:cNvSpPr>
            <a:spLocks noGrp="1"/>
          </p:cNvSpPr>
          <p:nvPr>
            <p:ph idx="1"/>
          </p:nvPr>
        </p:nvSpPr>
        <p:spPr/>
        <p:txBody>
          <a:bodyPr>
            <a:normAutofit fontScale="55000" lnSpcReduction="20000"/>
          </a:bodyPr>
          <a:lstStyle/>
          <a:p>
            <a:r>
              <a:rPr lang="pt-PT" dirty="0"/>
              <a:t>A primeira lei da termodinâmica é a lei de conservação da energia. Nela observamos a equivalência entre trabalho e calor. Esta lei enuncia que a energia total transferida para um sistema é igual à variação da sua energia interna.</a:t>
            </a:r>
          </a:p>
          <a:p>
            <a:r>
              <a:rPr lang="pt-PT" dirty="0"/>
              <a:t>A expressão matemática que traduz esta lei para um sistema não-isolado é:</a:t>
            </a:r>
          </a:p>
          <a:p>
            <a:endParaRPr lang="pt-PT" dirty="0"/>
          </a:p>
          <a:p>
            <a:r>
              <a:rPr lang="pt-PT" dirty="0"/>
              <a:t>onde Q representa troca de calor, W a realização de trabalho (sendo </a:t>
            </a:r>
            <a:r>
              <a:rPr lang="pt-PT" dirty="0" err="1"/>
              <a:t>respectivamente</a:t>
            </a:r>
            <a:r>
              <a:rPr lang="pt-PT" dirty="0"/>
              <a:t> positivos quando o sistema recebe calor ou nele é realizado trabalho, negativos do contrário) e R a emissão ou absorção de radiação. Podemos simplificar dizendo que existe uma função  (energia interna) cuja variação durante uma transformação depende unicamente de dois estados, o inicial e o final. Num sistema fechado a indicação desta variação é dada como:</a:t>
            </a:r>
          </a:p>
          <a:p>
            <a:endParaRPr lang="pt-PT" dirty="0"/>
          </a:p>
          <a:p>
            <a:r>
              <a:rPr lang="pt-PT" dirty="0"/>
              <a:t>Onde  e  são, </a:t>
            </a:r>
            <a:r>
              <a:rPr lang="pt-PT" dirty="0" err="1"/>
              <a:t>respectivamente</a:t>
            </a:r>
            <a:r>
              <a:rPr lang="pt-PT" dirty="0"/>
              <a:t>, o calor e o trabalho trocados entre o sistema e o meio. As quantidades  e  são expressas algebricamente, sendo positivas quando expressam energia recebida pelo sistema. A quantidade é nula pois, em sistema fechado, não se verificam absorções nem emissões de radiação.</a:t>
            </a:r>
          </a:p>
        </p:txBody>
      </p:sp>
      <p:pic>
        <p:nvPicPr>
          <p:cNvPr id="1026" name="Picture 2" descr="C:\Users\Aluno 11ºAno\Desktop\f38cdd700a1e97e7646c8a68a61e538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3224213"/>
            <a:ext cx="1809750" cy="1714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luno 11ºAno\Desktop\4006fa65d7d99490027440f0d0ce4cde (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4487636"/>
            <a:ext cx="1352550" cy="171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5843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PT" dirty="0" smtClean="0"/>
              <a:t>Segunda Lei da Termodinâmica</a:t>
            </a:r>
            <a:endParaRPr lang="pt-PT" dirty="0"/>
          </a:p>
        </p:txBody>
      </p:sp>
      <p:sp>
        <p:nvSpPr>
          <p:cNvPr id="3" name="Marcador de Posição de Conteúdo 2"/>
          <p:cNvSpPr>
            <a:spLocks noGrp="1"/>
          </p:cNvSpPr>
          <p:nvPr>
            <p:ph idx="1"/>
          </p:nvPr>
        </p:nvSpPr>
        <p:spPr/>
        <p:txBody>
          <a:bodyPr>
            <a:normAutofit fontScale="70000" lnSpcReduction="20000"/>
          </a:bodyPr>
          <a:lstStyle/>
          <a:p>
            <a:r>
              <a:rPr lang="pt-PT" dirty="0"/>
              <a:t>A segunda lei da termodinâmica ou segundo princípio da termodinâmica expressa, de uma forma concisa, que "A quantidade de entropia de qualquer sistema isolado </a:t>
            </a:r>
            <a:r>
              <a:rPr lang="pt-PT" dirty="0" smtClean="0"/>
              <a:t>Termo dinamicamente </a:t>
            </a:r>
            <a:r>
              <a:rPr lang="pt-PT" dirty="0"/>
              <a:t>tende a incrementar-se com o tempo, até alcançar um valor máximo". Mais sensivelmente, quando uma parte de um sistema fechado interage com outra parte, a energia tende a dividir-se por igual, até que o sistema alcance um equilíbrio térmico</a:t>
            </a:r>
            <a:r>
              <a:rPr lang="pt-PT" dirty="0" smtClean="0"/>
              <a:t>.</a:t>
            </a:r>
          </a:p>
          <a:p>
            <a:pPr marL="68580" indent="0">
              <a:buNone/>
            </a:pPr>
            <a:endParaRPr lang="pt-PT" dirty="0"/>
          </a:p>
          <a:p>
            <a:r>
              <a:rPr lang="pt-PT" dirty="0"/>
              <a:t>Enquanto a primeira lei da termodinâmica estabelece a conservação de energia em qualquer transformação, a segunda lei estabelece condições para que as transformações termodinâmicas possam ocorrer.</a:t>
            </a:r>
          </a:p>
        </p:txBody>
      </p:sp>
    </p:spTree>
    <p:extLst>
      <p:ext uri="{BB962C8B-B14F-4D97-AF65-F5344CB8AC3E}">
        <p14:creationId xmlns:p14="http://schemas.microsoft.com/office/powerpoint/2010/main" val="928041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572000" y="1412776"/>
            <a:ext cx="3888432" cy="1702160"/>
          </a:xfrm>
        </p:spPr>
        <p:txBody>
          <a:bodyPr/>
          <a:lstStyle/>
          <a:p>
            <a:r>
              <a:rPr lang="pt-PT" dirty="0" smtClean="0"/>
              <a:t>Termodinâmica</a:t>
            </a:r>
            <a:endParaRPr lang="pt-PT" dirty="0"/>
          </a:p>
        </p:txBody>
      </p:sp>
      <p:sp>
        <p:nvSpPr>
          <p:cNvPr id="3" name="Subtítulo 2"/>
          <p:cNvSpPr>
            <a:spLocks noGrp="1"/>
          </p:cNvSpPr>
          <p:nvPr>
            <p:ph type="subTitle" idx="1"/>
          </p:nvPr>
        </p:nvSpPr>
        <p:spPr/>
        <p:txBody>
          <a:bodyPr>
            <a:normAutofit/>
          </a:bodyPr>
          <a:lstStyle/>
          <a:p>
            <a:pPr algn="ctr"/>
            <a:r>
              <a:rPr lang="pt-PT" sz="7200" dirty="0" smtClean="0">
                <a:latin typeface="Adobe Hebrew" pitchFamily="18" charset="-79"/>
                <a:cs typeface="Adobe Hebrew" pitchFamily="18" charset="-79"/>
              </a:rPr>
              <a:t>Fim !</a:t>
            </a:r>
            <a:endParaRPr lang="pt-PT" sz="7200" dirty="0">
              <a:latin typeface="Adobe Hebrew" pitchFamily="18" charset="-79"/>
              <a:cs typeface="Adobe Hebrew" pitchFamily="18" charset="-79"/>
            </a:endParaRPr>
          </a:p>
        </p:txBody>
      </p:sp>
    </p:spTree>
    <p:extLst>
      <p:ext uri="{BB962C8B-B14F-4D97-AF65-F5344CB8AC3E}">
        <p14:creationId xmlns:p14="http://schemas.microsoft.com/office/powerpoint/2010/main" val="411369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fontScale="90000"/>
          </a:bodyPr>
          <a:lstStyle/>
          <a:p>
            <a:r>
              <a:rPr lang="pt-PT" dirty="0" smtClean="0"/>
              <a:t>O que é um sistema termodinâmico ?</a:t>
            </a:r>
            <a:endParaRPr lang="pt-PT" dirty="0"/>
          </a:p>
        </p:txBody>
      </p:sp>
      <p:sp>
        <p:nvSpPr>
          <p:cNvPr id="2" name="Marcador de Posição de Conteúdo 1"/>
          <p:cNvSpPr>
            <a:spLocks noGrp="1"/>
          </p:cNvSpPr>
          <p:nvPr>
            <p:ph idx="1"/>
          </p:nvPr>
        </p:nvSpPr>
        <p:spPr/>
        <p:txBody>
          <a:bodyPr>
            <a:normAutofit fontScale="70000" lnSpcReduction="20000"/>
          </a:bodyPr>
          <a:lstStyle/>
          <a:p>
            <a:r>
              <a:rPr lang="pt-PT" dirty="0"/>
              <a:t>Em termodinâmica, um </a:t>
            </a:r>
            <a:r>
              <a:rPr lang="pt-PT" b="1" dirty="0"/>
              <a:t>sistema termodinâmico</a:t>
            </a:r>
            <a:r>
              <a:rPr lang="pt-PT" dirty="0"/>
              <a:t>, originalmente chamado uma </a:t>
            </a:r>
            <a:r>
              <a:rPr lang="pt-PT" b="1" dirty="0"/>
              <a:t>substância de trabalho</a:t>
            </a:r>
            <a:r>
              <a:rPr lang="pt-PT" dirty="0"/>
              <a:t>, é definido como a parte do universo que está sob consideração. Qualquer coisa em questão é chamado de sistema. </a:t>
            </a:r>
            <a:r>
              <a:rPr lang="pt-PT" dirty="0" smtClean="0"/>
              <a:t>Uma fronteira</a:t>
            </a:r>
            <a:r>
              <a:rPr lang="pt-PT" dirty="0"/>
              <a:t> hipotética sistema do resto do universo, que é referido como o ambiente, a vizinhança ou reservatório. Uma classificação útil dos sistema termodinâmicos é baseada na natureza da fronteira e as grandezas que fluem através dele, como matéria, energia, trabalho, calor e entropia. Um sistema pode ser qualquer coisa, por exemplo, um pistão, uma solução em um tubo de ensaio, um organismo vivo, um circuito elétrico, um planeta, etc.</a:t>
            </a:r>
          </a:p>
        </p:txBody>
      </p:sp>
    </p:spTree>
    <p:extLst>
      <p:ext uri="{BB962C8B-B14F-4D97-AF65-F5344CB8AC3E}">
        <p14:creationId xmlns:p14="http://schemas.microsoft.com/office/powerpoint/2010/main" val="9671290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PT" dirty="0" smtClean="0"/>
              <a:t>Fronteiras de um sistema Termodinâmico</a:t>
            </a:r>
            <a:endParaRPr lang="pt-PT" dirty="0"/>
          </a:p>
        </p:txBody>
      </p:sp>
      <p:sp>
        <p:nvSpPr>
          <p:cNvPr id="3" name="Marcador de Posição de Conteúdo 2"/>
          <p:cNvSpPr>
            <a:spLocks noGrp="1"/>
          </p:cNvSpPr>
          <p:nvPr>
            <p:ph idx="1"/>
          </p:nvPr>
        </p:nvSpPr>
        <p:spPr/>
        <p:txBody>
          <a:bodyPr>
            <a:normAutofit fontScale="92500" lnSpcReduction="10000"/>
          </a:bodyPr>
          <a:lstStyle/>
          <a:p>
            <a:r>
              <a:rPr lang="pt-PT" dirty="0"/>
              <a:t>Fronteiras Adiabáticas: não deixam passar calor </a:t>
            </a:r>
            <a:r>
              <a:rPr lang="pt-PT" dirty="0" smtClean="0"/>
              <a:t>entre </a:t>
            </a:r>
            <a:r>
              <a:rPr lang="pt-PT" dirty="0"/>
              <a:t>sistema e vizinhanças. Uma garrafa térmica, em rude </a:t>
            </a:r>
            <a:r>
              <a:rPr lang="pt-PT" dirty="0" smtClean="0"/>
              <a:t>aproximação</a:t>
            </a:r>
            <a:r>
              <a:rPr lang="pt-PT" dirty="0"/>
              <a:t>, é uma fronteira adiabática.</a:t>
            </a:r>
          </a:p>
          <a:p>
            <a:r>
              <a:rPr lang="pt-PT" dirty="0"/>
              <a:t>Fronteiras Diatérmicas: deixam o calor passar entre </a:t>
            </a:r>
            <a:r>
              <a:rPr lang="pt-PT" dirty="0" smtClean="0"/>
              <a:t>sistema </a:t>
            </a:r>
            <a:r>
              <a:rPr lang="pt-PT" dirty="0"/>
              <a:t>e vizinhanças. Um erlenmeyer, por exemplo, é uma </a:t>
            </a:r>
            <a:r>
              <a:rPr lang="pt-PT" dirty="0" smtClean="0"/>
              <a:t>fronteira </a:t>
            </a:r>
            <a:r>
              <a:rPr lang="pt-PT" dirty="0"/>
              <a:t>diatérmica. </a:t>
            </a:r>
          </a:p>
          <a:p>
            <a:r>
              <a:rPr lang="pt-PT" dirty="0"/>
              <a:t>Fronteiras Permeáveis: deixam matéria (e calor) </a:t>
            </a:r>
            <a:r>
              <a:rPr lang="pt-PT" dirty="0" smtClean="0"/>
              <a:t>passar </a:t>
            </a:r>
            <a:r>
              <a:rPr lang="pt-PT" dirty="0"/>
              <a:t>entre o sistema e vizinhanças. A pele humana é um </a:t>
            </a:r>
            <a:r>
              <a:rPr lang="pt-PT" dirty="0" smtClean="0"/>
              <a:t>bom </a:t>
            </a:r>
            <a:r>
              <a:rPr lang="pt-PT" dirty="0"/>
              <a:t>exemplo. </a:t>
            </a:r>
          </a:p>
        </p:txBody>
      </p:sp>
    </p:spTree>
    <p:extLst>
      <p:ext uri="{BB962C8B-B14F-4D97-AF65-F5344CB8AC3E}">
        <p14:creationId xmlns:p14="http://schemas.microsoft.com/office/powerpoint/2010/main" val="27044586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Processos Termodinâmicos</a:t>
            </a:r>
            <a:endParaRPr lang="pt-PT" dirty="0"/>
          </a:p>
        </p:txBody>
      </p:sp>
      <p:sp>
        <p:nvSpPr>
          <p:cNvPr id="3" name="Marcador de Posição de Conteúdo 2"/>
          <p:cNvSpPr>
            <a:spLocks noGrp="1"/>
          </p:cNvSpPr>
          <p:nvPr>
            <p:ph idx="1"/>
          </p:nvPr>
        </p:nvSpPr>
        <p:spPr/>
        <p:txBody>
          <a:bodyPr>
            <a:normAutofit fontScale="92500"/>
          </a:bodyPr>
          <a:lstStyle/>
          <a:p>
            <a:r>
              <a:rPr lang="pt-PT" dirty="0"/>
              <a:t>Processo Isobárico: ocorre a p constante</a:t>
            </a:r>
          </a:p>
          <a:p>
            <a:r>
              <a:rPr lang="pt-PT" dirty="0"/>
              <a:t>Processo Isocórico (isométrico ou </a:t>
            </a:r>
            <a:r>
              <a:rPr lang="pt-PT" dirty="0" err="1"/>
              <a:t>isovolumétrico</a:t>
            </a:r>
            <a:r>
              <a:rPr lang="pt-PT" dirty="0"/>
              <a:t>): </a:t>
            </a:r>
            <a:r>
              <a:rPr lang="pt-PT" dirty="0" smtClean="0"/>
              <a:t>ocorre </a:t>
            </a:r>
            <a:r>
              <a:rPr lang="pt-PT" dirty="0"/>
              <a:t>a V constante</a:t>
            </a:r>
          </a:p>
          <a:p>
            <a:r>
              <a:rPr lang="pt-PT" dirty="0"/>
              <a:t>Processo Isotérmico: ocorre a T constante</a:t>
            </a:r>
          </a:p>
          <a:p>
            <a:r>
              <a:rPr lang="pt-PT" dirty="0"/>
              <a:t>Processo Isentrópico: ocorre a S constante</a:t>
            </a:r>
          </a:p>
          <a:p>
            <a:r>
              <a:rPr lang="pt-PT" dirty="0"/>
              <a:t>Processo Isentálpico: ocorre a H constante</a:t>
            </a:r>
          </a:p>
          <a:p>
            <a:r>
              <a:rPr lang="pt-PT" dirty="0"/>
              <a:t>Processo Adiabático: sem ganho ou perda de calor.</a:t>
            </a:r>
          </a:p>
        </p:txBody>
      </p:sp>
    </p:spTree>
    <p:extLst>
      <p:ext uri="{BB962C8B-B14F-4D97-AF65-F5344CB8AC3E}">
        <p14:creationId xmlns:p14="http://schemas.microsoft.com/office/powerpoint/2010/main" val="21472901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História da Termodinâmica</a:t>
            </a:r>
            <a:endParaRPr lang="pt-PT" dirty="0"/>
          </a:p>
        </p:txBody>
      </p:sp>
      <p:sp>
        <p:nvSpPr>
          <p:cNvPr id="3" name="Marcador de Posição de Conteúdo 2"/>
          <p:cNvSpPr>
            <a:spLocks noGrp="1"/>
          </p:cNvSpPr>
          <p:nvPr>
            <p:ph idx="1"/>
          </p:nvPr>
        </p:nvSpPr>
        <p:spPr/>
        <p:txBody>
          <a:bodyPr>
            <a:normAutofit fontScale="70000" lnSpcReduction="20000"/>
          </a:bodyPr>
          <a:lstStyle/>
          <a:p>
            <a:r>
              <a:rPr lang="pt-PT" dirty="0"/>
              <a:t>A </a:t>
            </a:r>
            <a:r>
              <a:rPr lang="pt-PT" b="1" dirty="0" smtClean="0"/>
              <a:t>termodinâmica</a:t>
            </a:r>
            <a:r>
              <a:rPr lang="pt-PT" dirty="0" smtClean="0"/>
              <a:t> </a:t>
            </a:r>
            <a:r>
              <a:rPr lang="pt-PT" dirty="0"/>
              <a:t>é o ramo da Física que estuda as causas e os efeitos de </a:t>
            </a:r>
            <a:r>
              <a:rPr lang="pt-PT" dirty="0" smtClean="0"/>
              <a:t>mudanças na</a:t>
            </a:r>
            <a:r>
              <a:rPr lang="pt-PT" dirty="0"/>
              <a:t> temperatura, pressão e volume - e de outras grandezas termodinâmicas fundamentais em casos menos gerais - em sistemas físicos em escala macroscópica. Grosso modo, calor significa "energia" em trânsito, e dinâmica se relaciona com "movimento". Por isso, em essência, a termodinâmica estuda o movimento da energia e como a energia cria movimento. Historicamente, a termodinâmica se desenvolveu pela necessidade de aumentar-se a eficiência das primeiras máquinas a </a:t>
            </a:r>
            <a:r>
              <a:rPr lang="pt-PT" dirty="0" smtClean="0"/>
              <a:t>vapor, </a:t>
            </a:r>
            <a:r>
              <a:rPr lang="pt-PT" dirty="0"/>
              <a:t>sendo em essência uma ciência experimental, que diz respeito apenas a propriedades macroscópicas ou de grande escala da matéria e energia</a:t>
            </a:r>
          </a:p>
        </p:txBody>
      </p:sp>
    </p:spTree>
    <p:extLst>
      <p:ext uri="{BB962C8B-B14F-4D97-AF65-F5344CB8AC3E}">
        <p14:creationId xmlns:p14="http://schemas.microsoft.com/office/powerpoint/2010/main" val="2915819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Temperatura</a:t>
            </a:r>
            <a:endParaRPr lang="pt-PT" dirty="0"/>
          </a:p>
        </p:txBody>
      </p:sp>
      <p:sp>
        <p:nvSpPr>
          <p:cNvPr id="3" name="Marcador de Posição de Conteúdo 2"/>
          <p:cNvSpPr>
            <a:spLocks noGrp="1"/>
          </p:cNvSpPr>
          <p:nvPr>
            <p:ph idx="1"/>
          </p:nvPr>
        </p:nvSpPr>
        <p:spPr/>
        <p:txBody>
          <a:bodyPr/>
          <a:lstStyle/>
          <a:p>
            <a:endParaRPr lang="pt-PT" dirty="0" smtClean="0"/>
          </a:p>
          <a:p>
            <a:r>
              <a:rPr lang="pt-PT" dirty="0" smtClean="0"/>
              <a:t>A </a:t>
            </a:r>
            <a:r>
              <a:rPr lang="pt-PT" dirty="0"/>
              <a:t>Temperatura é um parâmetro </a:t>
            </a:r>
            <a:r>
              <a:rPr lang="pt-PT" dirty="0" smtClean="0"/>
              <a:t>físico </a:t>
            </a:r>
            <a:r>
              <a:rPr lang="pt-PT" dirty="0"/>
              <a:t>vulgarmente associado às sensações de frio e calor que sentimos. Porém,  trata-se de uma grandeza física que mensura a energia cinética média e o grau de liberdade de cada partícula em um sistema em equilíbrio térmico. </a:t>
            </a:r>
          </a:p>
          <a:p>
            <a:endParaRPr lang="pt-PT" dirty="0"/>
          </a:p>
        </p:txBody>
      </p:sp>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104" y="836712"/>
            <a:ext cx="2286000" cy="1728192"/>
          </a:xfrm>
          <a:prstGeom prst="rect">
            <a:avLst/>
          </a:prstGeom>
        </p:spPr>
      </p:pic>
    </p:spTree>
    <p:extLst>
      <p:ext uri="{BB962C8B-B14F-4D97-AF65-F5344CB8AC3E}">
        <p14:creationId xmlns:p14="http://schemas.microsoft.com/office/powerpoint/2010/main" val="12132839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a:t>Pressão e volume</a:t>
            </a:r>
            <a:endParaRPr lang="pt-PT" dirty="0"/>
          </a:p>
        </p:txBody>
      </p:sp>
      <p:sp>
        <p:nvSpPr>
          <p:cNvPr id="3" name="Marcador de Posição de Conteúdo 2"/>
          <p:cNvSpPr>
            <a:spLocks noGrp="1"/>
          </p:cNvSpPr>
          <p:nvPr>
            <p:ph idx="1"/>
          </p:nvPr>
        </p:nvSpPr>
        <p:spPr/>
        <p:txBody>
          <a:bodyPr>
            <a:normAutofit fontScale="77500" lnSpcReduction="20000"/>
          </a:bodyPr>
          <a:lstStyle/>
          <a:p>
            <a:r>
              <a:rPr lang="pt-PT" dirty="0" smtClean="0"/>
              <a:t>Pressão - </a:t>
            </a:r>
            <a:r>
              <a:rPr lang="pt-PT" dirty="0"/>
              <a:t>A pressão de um gás ocorre quando as moléculas se chocam com a parede do recipiente. Ela é considerada a consequência dessa colisão. </a:t>
            </a:r>
            <a:r>
              <a:rPr lang="pt-PT" dirty="0"/>
              <a:t/>
            </a:r>
            <a:br>
              <a:rPr lang="pt-PT" dirty="0"/>
            </a:br>
            <a:r>
              <a:rPr lang="pt-PT" dirty="0"/>
              <a:t/>
            </a:r>
            <a:br>
              <a:rPr lang="pt-PT" dirty="0"/>
            </a:br>
            <a:r>
              <a:rPr lang="pt-PT" dirty="0"/>
              <a:t>Ela é considerada também uma grandeza escalar, ou seja, ela é a razão que fica entre a intensidade da força resultante e a área da superfície. </a:t>
            </a:r>
            <a:endParaRPr lang="pt-PT" dirty="0" smtClean="0"/>
          </a:p>
          <a:p>
            <a:pPr marL="68580" indent="0">
              <a:buNone/>
            </a:pPr>
            <a:endParaRPr lang="pt-PT" dirty="0" smtClean="0"/>
          </a:p>
          <a:p>
            <a:r>
              <a:rPr lang="pt-PT" dirty="0" smtClean="0"/>
              <a:t>Volume - </a:t>
            </a:r>
            <a:r>
              <a:rPr lang="pt-PT" dirty="0"/>
              <a:t>Em relação aos gases, devemos saber que estes não possuem volume, e nem forma própria. Porém, quando falamos do volume de um gás, devemos ter em mente que o volume dele na certa é o volume do recipiente que ele ocupa. </a:t>
            </a:r>
            <a:endParaRPr lang="pt-PT" dirty="0"/>
          </a:p>
        </p:txBody>
      </p:sp>
    </p:spTree>
    <p:extLst>
      <p:ext uri="{BB962C8B-B14F-4D97-AF65-F5344CB8AC3E}">
        <p14:creationId xmlns:p14="http://schemas.microsoft.com/office/powerpoint/2010/main" val="32554649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Energia Interna</a:t>
            </a:r>
            <a:endParaRPr lang="pt-PT" dirty="0"/>
          </a:p>
        </p:txBody>
      </p:sp>
      <p:sp>
        <p:nvSpPr>
          <p:cNvPr id="3" name="Marcador de Posição de Conteúdo 2"/>
          <p:cNvSpPr>
            <a:spLocks noGrp="1"/>
          </p:cNvSpPr>
          <p:nvPr>
            <p:ph idx="1"/>
          </p:nvPr>
        </p:nvSpPr>
        <p:spPr/>
        <p:txBody>
          <a:bodyPr>
            <a:normAutofit fontScale="70000" lnSpcReduction="20000"/>
          </a:bodyPr>
          <a:lstStyle/>
          <a:p>
            <a:r>
              <a:rPr lang="pt-PT" dirty="0"/>
              <a:t>De forma direta, energia interna é uma grandeza termodinâmica que mensura o conteúdo total de energia encerrado pelas fronteiras que definem um sistema termodinâmico. Refere-se pois à energia total associada apenas aos constituintes do sistema em si. A energia interna não leva em consideração a energia eventualmente armazenada em interações do sistema com sua vizinhança</a:t>
            </a:r>
            <a:r>
              <a:rPr lang="pt-PT" dirty="0" smtClean="0"/>
              <a:t>.</a:t>
            </a:r>
          </a:p>
          <a:p>
            <a:pPr marL="68580" indent="0">
              <a:buNone/>
            </a:pPr>
            <a:endParaRPr lang="pt-PT" dirty="0"/>
          </a:p>
          <a:p>
            <a:r>
              <a:rPr lang="pt-PT" dirty="0"/>
              <a:t>Em mecânica clássica, havendo ausência de forças dissipativas - em ausência de trocas de energia na forma de calor - a energia mecânica desempenha nos problemas mecânicos correlatos papel similar ao da energia interna nos problemas termodinâmicos: ambas se conservam em sistemas isolados. </a:t>
            </a:r>
          </a:p>
        </p:txBody>
      </p:sp>
    </p:spTree>
    <p:extLst>
      <p:ext uri="{BB962C8B-B14F-4D97-AF65-F5344CB8AC3E}">
        <p14:creationId xmlns:p14="http://schemas.microsoft.com/office/powerpoint/2010/main" val="3847318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PT" dirty="0"/>
              <a:t>MECANISMOS DE TRANSFERÊNCIA DE CALOR</a:t>
            </a:r>
          </a:p>
        </p:txBody>
      </p:sp>
      <p:sp>
        <p:nvSpPr>
          <p:cNvPr id="3" name="Marcador de Posição de Conteúdo 2"/>
          <p:cNvSpPr>
            <a:spLocks noGrp="1"/>
          </p:cNvSpPr>
          <p:nvPr>
            <p:ph idx="1"/>
          </p:nvPr>
        </p:nvSpPr>
        <p:spPr/>
        <p:txBody>
          <a:bodyPr>
            <a:normAutofit fontScale="55000" lnSpcReduction="20000"/>
          </a:bodyPr>
          <a:lstStyle/>
          <a:p>
            <a:r>
              <a:rPr lang="pt-PT" dirty="0"/>
              <a:t>Há três mecanismos conhecidos para transferência de calor: radiação, condução e convecção (Fig. 2.13).</a:t>
            </a:r>
          </a:p>
          <a:p>
            <a:endParaRPr lang="pt-PT" dirty="0"/>
          </a:p>
          <a:p>
            <a:r>
              <a:rPr lang="pt-PT" dirty="0"/>
              <a:t>        Como vimos, a radiação consiste de ondas eletromagnéticas viajando com a velocidade da luz. Como a radiação é a única que pode ocorrer no espaço vazio, esta é a principal forma pela qual o sistema Terra-Atmosfera recebe energia do Sol e libera energia para o espaço.</a:t>
            </a:r>
          </a:p>
          <a:p>
            <a:endParaRPr lang="pt-PT" dirty="0"/>
          </a:p>
          <a:p>
            <a:r>
              <a:rPr lang="pt-PT" dirty="0"/>
              <a:t>        A condução ocorre dentro de uma substância ou entre substâncias que estão em contato físico direto. Na condução a energia cinética dos átomos e moléculas (isto é, o calor) é transferida por colisões entre átomos e moléculas vizinhas. O calor flui das temperaturas mais altas (moléculas com maior energia cinética) para as temperaturas mais baixas (moléculas com menor energia cinética). A capacidade das substâncias para conduzir calor (condutividade) varia consideravelmente. Via de regra, sólidos são melhores condutores que líquidos e líquidos são melhores condutores que gases</a:t>
            </a:r>
            <a:r>
              <a:rPr lang="pt-PT" dirty="0" smtClean="0"/>
              <a:t>.</a:t>
            </a:r>
            <a:endParaRPr lang="pt-PT" dirty="0"/>
          </a:p>
        </p:txBody>
      </p:sp>
    </p:spTree>
    <p:extLst>
      <p:ext uri="{BB962C8B-B14F-4D97-AF65-F5344CB8AC3E}">
        <p14:creationId xmlns:p14="http://schemas.microsoft.com/office/powerpoint/2010/main" val="21410053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45</TotalTime>
  <Words>1089</Words>
  <Application>Microsoft Office PowerPoint</Application>
  <PresentationFormat>Apresentação no Ecrã (4:3)</PresentationFormat>
  <Paragraphs>54</Paragraphs>
  <Slides>14</Slides>
  <Notes>0</Notes>
  <HiddenSlides>0</HiddenSlides>
  <MMClips>0</MMClips>
  <ScaleCrop>false</ScaleCrop>
  <HeadingPairs>
    <vt:vector size="4" baseType="variant">
      <vt:variant>
        <vt:lpstr>Tema</vt:lpstr>
      </vt:variant>
      <vt:variant>
        <vt:i4>1</vt:i4>
      </vt:variant>
      <vt:variant>
        <vt:lpstr>Títulos dos diapositivos</vt:lpstr>
      </vt:variant>
      <vt:variant>
        <vt:i4>14</vt:i4>
      </vt:variant>
    </vt:vector>
  </HeadingPairs>
  <TitlesOfParts>
    <vt:vector size="15" baseType="lpstr">
      <vt:lpstr>Austin</vt:lpstr>
      <vt:lpstr>Termodinâmica</vt:lpstr>
      <vt:lpstr>O que é um sistema termodinâmico ?</vt:lpstr>
      <vt:lpstr>Fronteiras de um sistema Termodinâmico</vt:lpstr>
      <vt:lpstr>Processos Termodinâmicos</vt:lpstr>
      <vt:lpstr>História da Termodinâmica</vt:lpstr>
      <vt:lpstr>Temperatura</vt:lpstr>
      <vt:lpstr>Pressão e volume</vt:lpstr>
      <vt:lpstr>Energia Interna</vt:lpstr>
      <vt:lpstr>MECANISMOS DE TRANSFERÊNCIA DE CALOR</vt:lpstr>
      <vt:lpstr>Condutores e Isolantes Térmicos</vt:lpstr>
      <vt:lpstr>Lei Zero da Termodinâmica</vt:lpstr>
      <vt:lpstr>Primeira Lei da Termodinâmica</vt:lpstr>
      <vt:lpstr>Segunda Lei da Termodinâmica</vt:lpstr>
      <vt:lpstr>Termodinâmica</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Termodinâmica</dc:title>
  <dc:creator>Aluno 11ºAno</dc:creator>
  <cp:lastModifiedBy>Aluno 11ºAno</cp:lastModifiedBy>
  <cp:revision>5</cp:revision>
  <dcterms:created xsi:type="dcterms:W3CDTF">2012-06-13T08:35:49Z</dcterms:created>
  <dcterms:modified xsi:type="dcterms:W3CDTF">2012-06-13T14:11:42Z</dcterms:modified>
</cp:coreProperties>
</file>